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7" r:id="rId3"/>
    <p:sldId id="257" r:id="rId4"/>
    <p:sldId id="258" r:id="rId5"/>
    <p:sldId id="278" r:id="rId6"/>
    <p:sldId id="259" r:id="rId7"/>
    <p:sldId id="260" r:id="rId8"/>
    <p:sldId id="279" r:id="rId9"/>
    <p:sldId id="261" r:id="rId10"/>
    <p:sldId id="280" r:id="rId11"/>
    <p:sldId id="262" r:id="rId12"/>
    <p:sldId id="281" r:id="rId13"/>
    <p:sldId id="263" r:id="rId14"/>
    <p:sldId id="282" r:id="rId15"/>
    <p:sldId id="264" r:id="rId16"/>
    <p:sldId id="283" r:id="rId17"/>
    <p:sldId id="284" r:id="rId18"/>
    <p:sldId id="265" r:id="rId19"/>
    <p:sldId id="285" r:id="rId20"/>
    <p:sldId id="266" r:id="rId21"/>
    <p:sldId id="267" r:id="rId22"/>
    <p:sldId id="268" r:id="rId23"/>
    <p:sldId id="286" r:id="rId24"/>
    <p:sldId id="269" r:id="rId25"/>
    <p:sldId id="287" r:id="rId26"/>
    <p:sldId id="270" r:id="rId27"/>
    <p:sldId id="288" r:id="rId28"/>
    <p:sldId id="272" r:id="rId29"/>
    <p:sldId id="289" r:id="rId30"/>
    <p:sldId id="273" r:id="rId31"/>
    <p:sldId id="290" r:id="rId32"/>
    <p:sldId id="274" r:id="rId33"/>
    <p:sldId id="291" r:id="rId34"/>
    <p:sldId id="275" r:id="rId35"/>
    <p:sldId id="292" r:id="rId36"/>
    <p:sldId id="276" r:id="rId37"/>
    <p:sldId id="293" r:id="rId38"/>
    <p:sldId id="295" r:id="rId39"/>
    <p:sldId id="294" r:id="rId40"/>
    <p:sldId id="296" r:id="rId41"/>
  </p:sldIdLst>
  <p:sldSz cx="18288000" cy="10287000"/>
  <p:notesSz cx="6858000" cy="9144000"/>
  <p:embeddedFontLst>
    <p:embeddedFont>
      <p:font typeface="Calibri" panose="020F0502020204030204" pitchFamily="34" charset="0"/>
      <p:regular r:id="rId42"/>
      <p:bold r:id="rId43"/>
      <p:italic r:id="rId44"/>
      <p:boldItalic r:id="rId45"/>
    </p:embeddedFont>
    <p:embeddedFont>
      <p:font typeface="Hertical Smooth" panose="020B0604020202020204" charset="0"/>
      <p:regular r:id="rId46"/>
    </p:embeddedFont>
    <p:embeddedFont>
      <p:font typeface="Open Sans Bold" panose="020B0604020202020204" charset="0"/>
      <p:regular r:id="rId47"/>
    </p:embeddedFont>
    <p:embeddedFont>
      <p:font typeface="Open Sans Light"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6" d="100"/>
          <a:sy n="76" d="100"/>
        </p:scale>
        <p:origin x="474"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57562" y="3110156"/>
            <a:ext cx="3600450" cy="4114800"/>
          </a:xfrm>
          <a:prstGeom prst="rect">
            <a:avLst/>
          </a:prstGeom>
        </p:spPr>
      </p:pic>
      <p:sp>
        <p:nvSpPr>
          <p:cNvPr id="10" name="TextBox 10"/>
          <p:cNvSpPr txBox="1"/>
          <p:nvPr/>
        </p:nvSpPr>
        <p:spPr>
          <a:xfrm rot="-173315">
            <a:off x="4587814" y="4318214"/>
            <a:ext cx="12124888" cy="1817978"/>
          </a:xfrm>
          <a:prstGeom prst="rect">
            <a:avLst/>
          </a:prstGeom>
        </p:spPr>
        <p:txBody>
          <a:bodyPr lIns="0" tIns="0" rIns="0" bIns="0" rtlCol="0" anchor="t">
            <a:spAutoFit/>
          </a:bodyPr>
          <a:lstStyle/>
          <a:p>
            <a:pPr algn="ctr">
              <a:lnSpc>
                <a:spcPts val="12671"/>
              </a:lnSpc>
            </a:pPr>
            <a:r>
              <a:rPr lang="en-US" sz="9051">
                <a:solidFill>
                  <a:srgbClr val="003087"/>
                </a:solidFill>
                <a:latin typeface="Hertical Smooth"/>
              </a:rPr>
              <a:t>paypal clone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391400" y="4229100"/>
            <a:ext cx="35052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Admins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9" name="TextBox 5">
            <a:extLst>
              <a:ext uri="{FF2B5EF4-FFF2-40B4-BE49-F238E27FC236}">
                <a16:creationId xmlns:a16="http://schemas.microsoft.com/office/drawing/2014/main" id="{62F2AEFC-9F3F-406A-A5A0-46CBDADEEC09}"/>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Wallet Object</a:t>
            </a:r>
          </a:p>
        </p:txBody>
      </p:sp>
    </p:spTree>
    <p:extLst>
      <p:ext uri="{BB962C8B-B14F-4D97-AF65-F5344CB8AC3E}">
        <p14:creationId xmlns:p14="http://schemas.microsoft.com/office/powerpoint/2010/main" val="1379839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1718512" y="1856430"/>
            <a:ext cx="13954687" cy="7349644"/>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Admins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Wallet Tab</a:t>
            </a:r>
          </a:p>
        </p:txBody>
      </p:sp>
      <p:sp>
        <p:nvSpPr>
          <p:cNvPr id="6" name="TextBox 6"/>
          <p:cNvSpPr txBox="1"/>
          <p:nvPr/>
        </p:nvSpPr>
        <p:spPr>
          <a:xfrm>
            <a:off x="475122" y="1105535"/>
            <a:ext cx="14654487" cy="2571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Admins can view all users wallet, they can create but can not edit.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515099" y="4229100"/>
            <a:ext cx="52578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Support Teams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5" name="TextBox 5">
            <a:extLst>
              <a:ext uri="{FF2B5EF4-FFF2-40B4-BE49-F238E27FC236}">
                <a16:creationId xmlns:a16="http://schemas.microsoft.com/office/drawing/2014/main" id="{8536146C-BE04-43D2-9276-BF3F526BDF77}"/>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Wallet Object</a:t>
            </a:r>
          </a:p>
        </p:txBody>
      </p:sp>
    </p:spTree>
    <p:extLst>
      <p:ext uri="{BB962C8B-B14F-4D97-AF65-F5344CB8AC3E}">
        <p14:creationId xmlns:p14="http://schemas.microsoft.com/office/powerpoint/2010/main" val="1442847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2515550" y="1744081"/>
            <a:ext cx="12720631" cy="7514219"/>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Support Teams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Wallet Tab</a:t>
            </a:r>
          </a:p>
        </p:txBody>
      </p:sp>
      <p:sp>
        <p:nvSpPr>
          <p:cNvPr id="6" name="TextBox 6"/>
          <p:cNvSpPr txBox="1"/>
          <p:nvPr/>
        </p:nvSpPr>
        <p:spPr>
          <a:xfrm>
            <a:off x="475122" y="1105535"/>
            <a:ext cx="14654487" cy="2571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Admins can </a:t>
            </a:r>
            <a:r>
              <a:rPr lang="en-US" sz="1500" dirty="0" err="1">
                <a:solidFill>
                  <a:srgbClr val="000000"/>
                </a:solidFill>
                <a:latin typeface="Open Sans Light"/>
              </a:rPr>
              <a:t>ony</a:t>
            </a:r>
            <a:r>
              <a:rPr lang="en-US" sz="1500" dirty="0">
                <a:solidFill>
                  <a:srgbClr val="000000"/>
                </a:solidFill>
                <a:latin typeface="Open Sans Light"/>
              </a:rPr>
              <a:t> view all Flag account users account.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705600" y="4229100"/>
            <a:ext cx="5257800" cy="503279"/>
          </a:xfrm>
          <a:prstGeom prst="rect">
            <a:avLst/>
          </a:prstGeom>
        </p:spPr>
        <p:txBody>
          <a:bodyPr wrap="square" lIns="0" tIns="0" rIns="0" bIns="0" rtlCol="0" anchor="t">
            <a:spAutoFit/>
          </a:bodyPr>
          <a:lstStyle/>
          <a:p>
            <a:pPr algn="ctr">
              <a:lnSpc>
                <a:spcPts val="4200"/>
              </a:lnSpc>
            </a:pPr>
            <a:r>
              <a:rPr lang="en-US" sz="3000" dirty="0" err="1">
                <a:solidFill>
                  <a:srgbClr val="003087"/>
                </a:solidFill>
                <a:latin typeface="Open Sans Bold"/>
              </a:rPr>
              <a:t>Paypal</a:t>
            </a:r>
            <a:r>
              <a:rPr lang="en-US" sz="3000" dirty="0">
                <a:solidFill>
                  <a:srgbClr val="003087"/>
                </a:solidFill>
                <a:latin typeface="Open Sans Bold"/>
              </a:rPr>
              <a:t> Users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5" name="TextBox 5">
            <a:extLst>
              <a:ext uri="{FF2B5EF4-FFF2-40B4-BE49-F238E27FC236}">
                <a16:creationId xmlns:a16="http://schemas.microsoft.com/office/drawing/2014/main" id="{149CB92C-E2A1-4BD2-A597-42C28FE8F468}"/>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Wallet Object</a:t>
            </a:r>
          </a:p>
        </p:txBody>
      </p:sp>
    </p:spTree>
    <p:extLst>
      <p:ext uri="{BB962C8B-B14F-4D97-AF65-F5344CB8AC3E}">
        <p14:creationId xmlns:p14="http://schemas.microsoft.com/office/powerpoint/2010/main" val="2922125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2121111" y="2019935"/>
            <a:ext cx="13603361" cy="7484304"/>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Users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Wallet Tab</a:t>
            </a:r>
          </a:p>
        </p:txBody>
      </p:sp>
      <p:sp>
        <p:nvSpPr>
          <p:cNvPr id="6" name="TextBox 6"/>
          <p:cNvSpPr txBox="1"/>
          <p:nvPr/>
        </p:nvSpPr>
        <p:spPr>
          <a:xfrm>
            <a:off x="475122" y="1105535"/>
            <a:ext cx="15527328" cy="790216"/>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Users can select their account, check their balance, and send money. As the Use case says, when you click the Load Wallet, there's a toast message that says 'insufficient balance' when the user tries to load the wallet. I set it randomly by using the Boolean function so I when I get a value of true then the Insufficient error will pop up and then if its false, then the Load Wallet will pop up. When you click the Send Money, you can send money to your family, friends and staff by searching their name.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Users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Wallet Tab</a:t>
            </a:r>
          </a:p>
        </p:txBody>
      </p:sp>
      <p:sp>
        <p:nvSpPr>
          <p:cNvPr id="6" name="TextBox 6"/>
          <p:cNvSpPr txBox="1"/>
          <p:nvPr/>
        </p:nvSpPr>
        <p:spPr>
          <a:xfrm>
            <a:off x="475122" y="1105535"/>
            <a:ext cx="15527328" cy="790216"/>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Users can select their account, check their balance, and send money. As the Use case says, when you click the Load Wallet, there's a toast message that says 'insufficient balance' when the user tries to load the wallet. I set it randomly by using the Boolean function so I when I get a value of true then the Insufficient error will pop up and then if its false, then the Load Wallet will pop up</a:t>
            </a:r>
          </a:p>
        </p:txBody>
      </p:sp>
      <p:pic>
        <p:nvPicPr>
          <p:cNvPr id="7" name="Picture 6">
            <a:extLst>
              <a:ext uri="{FF2B5EF4-FFF2-40B4-BE49-F238E27FC236}">
                <a16:creationId xmlns:a16="http://schemas.microsoft.com/office/drawing/2014/main" id="{F9E522F6-736A-434B-A14D-72B0B1D8913A}"/>
              </a:ext>
            </a:extLst>
          </p:cNvPr>
          <p:cNvPicPr>
            <a:picLocks noChangeAspect="1"/>
          </p:cNvPicPr>
          <p:nvPr/>
        </p:nvPicPr>
        <p:blipFill>
          <a:blip r:embed="rId4"/>
          <a:stretch>
            <a:fillRect/>
          </a:stretch>
        </p:blipFill>
        <p:spPr>
          <a:xfrm>
            <a:off x="3174815" y="2476500"/>
            <a:ext cx="11736438" cy="6315956"/>
          </a:xfrm>
          <a:prstGeom prst="rect">
            <a:avLst/>
          </a:prstGeom>
        </p:spPr>
      </p:pic>
    </p:spTree>
    <p:extLst>
      <p:ext uri="{BB962C8B-B14F-4D97-AF65-F5344CB8AC3E}">
        <p14:creationId xmlns:p14="http://schemas.microsoft.com/office/powerpoint/2010/main" val="2481654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Users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Wallet Tab</a:t>
            </a:r>
          </a:p>
        </p:txBody>
      </p:sp>
      <p:sp>
        <p:nvSpPr>
          <p:cNvPr id="6" name="TextBox 6"/>
          <p:cNvSpPr txBox="1"/>
          <p:nvPr/>
        </p:nvSpPr>
        <p:spPr>
          <a:xfrm>
            <a:off x="475122" y="1105535"/>
            <a:ext cx="15527328" cy="790216"/>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Users can select their account, check their balance, and send money. As the Use case says, when you click the Load Wallet, there's a toast message that says 'insufficient balance' when the user tries to load the wallet. I set it randomly by using the Boolean function so I when I get a value of true then the Insufficient error will pop up and then if its false, then the Load Wallet will pop up</a:t>
            </a:r>
          </a:p>
        </p:txBody>
      </p:sp>
      <p:pic>
        <p:nvPicPr>
          <p:cNvPr id="3" name="Picture 2">
            <a:extLst>
              <a:ext uri="{FF2B5EF4-FFF2-40B4-BE49-F238E27FC236}">
                <a16:creationId xmlns:a16="http://schemas.microsoft.com/office/drawing/2014/main" id="{67334B15-4A03-42AF-AC55-D092BA1502FC}"/>
              </a:ext>
            </a:extLst>
          </p:cNvPr>
          <p:cNvPicPr>
            <a:picLocks noChangeAspect="1"/>
          </p:cNvPicPr>
          <p:nvPr/>
        </p:nvPicPr>
        <p:blipFill>
          <a:blip r:embed="rId4"/>
          <a:stretch>
            <a:fillRect/>
          </a:stretch>
        </p:blipFill>
        <p:spPr>
          <a:xfrm>
            <a:off x="3194807" y="2171700"/>
            <a:ext cx="11898385" cy="6249272"/>
          </a:xfrm>
          <a:prstGeom prst="rect">
            <a:avLst/>
          </a:prstGeom>
        </p:spPr>
      </p:pic>
      <p:sp>
        <p:nvSpPr>
          <p:cNvPr id="8" name="Rectangle 7">
            <a:extLst>
              <a:ext uri="{FF2B5EF4-FFF2-40B4-BE49-F238E27FC236}">
                <a16:creationId xmlns:a16="http://schemas.microsoft.com/office/drawing/2014/main" id="{25AE113F-E3D3-49A0-9342-EFB128136DB5}"/>
              </a:ext>
            </a:extLst>
          </p:cNvPr>
          <p:cNvSpPr/>
          <p:nvPr/>
        </p:nvSpPr>
        <p:spPr>
          <a:xfrm>
            <a:off x="6476999" y="2933700"/>
            <a:ext cx="5334000" cy="1143000"/>
          </a:xfrm>
          <a:prstGeom prst="rect">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129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497525" y="2604551"/>
            <a:ext cx="12169625" cy="6782632"/>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Users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Wallet Tab</a:t>
            </a:r>
          </a:p>
        </p:txBody>
      </p:sp>
      <p:sp>
        <p:nvSpPr>
          <p:cNvPr id="6" name="TextBox 6"/>
          <p:cNvSpPr txBox="1"/>
          <p:nvPr/>
        </p:nvSpPr>
        <p:spPr>
          <a:xfrm>
            <a:off x="475122" y="1105535"/>
            <a:ext cx="15527328" cy="790216"/>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The Use case for Pals also says that the user can search his/her pals and send money to it. I’m using apex for update both the receivers and senders. When the sender sends a money it will automatically deducted to his/her wallet. When the receiver receives a money, then it will be added to his/her current balance. When you click the Send Money, you can send money to your family, friends and staff by searching their name. </a:t>
            </a:r>
          </a:p>
        </p:txBody>
      </p:sp>
      <p:pic>
        <p:nvPicPr>
          <p:cNvPr id="7" name="Picture 6">
            <a:extLst>
              <a:ext uri="{FF2B5EF4-FFF2-40B4-BE49-F238E27FC236}">
                <a16:creationId xmlns:a16="http://schemas.microsoft.com/office/drawing/2014/main" id="{3173769B-A9A5-44DC-AA41-8AE4AFB0A965}"/>
              </a:ext>
            </a:extLst>
          </p:cNvPr>
          <p:cNvPicPr>
            <a:picLocks noChangeAspect="1"/>
          </p:cNvPicPr>
          <p:nvPr/>
        </p:nvPicPr>
        <p:blipFill>
          <a:blip r:embed="rId5"/>
          <a:stretch>
            <a:fillRect/>
          </a:stretch>
        </p:blipFill>
        <p:spPr>
          <a:xfrm>
            <a:off x="13175911" y="2476500"/>
            <a:ext cx="4859329" cy="4025265"/>
          </a:xfrm>
          <a:prstGeom prst="rect">
            <a:avLst/>
          </a:prstGeom>
        </p:spPr>
      </p:pic>
      <p:cxnSp>
        <p:nvCxnSpPr>
          <p:cNvPr id="9" name="Straight Arrow Connector 8">
            <a:extLst>
              <a:ext uri="{FF2B5EF4-FFF2-40B4-BE49-F238E27FC236}">
                <a16:creationId xmlns:a16="http://schemas.microsoft.com/office/drawing/2014/main" id="{95B974A8-349D-43A4-984A-E38E2451689C}"/>
              </a:ext>
            </a:extLst>
          </p:cNvPr>
          <p:cNvCxnSpPr>
            <a:cxnSpLocks/>
          </p:cNvCxnSpPr>
          <p:nvPr/>
        </p:nvCxnSpPr>
        <p:spPr>
          <a:xfrm flipV="1">
            <a:off x="10972800" y="5067300"/>
            <a:ext cx="2743200" cy="2286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70573B3-93C2-485C-84D1-8E07E875E0BA}"/>
              </a:ext>
            </a:extLst>
          </p:cNvPr>
          <p:cNvSpPr/>
          <p:nvPr/>
        </p:nvSpPr>
        <p:spPr>
          <a:xfrm>
            <a:off x="13175911" y="2476500"/>
            <a:ext cx="4859329" cy="40252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391400" y="4229100"/>
            <a:ext cx="35052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Admins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9" name="TextBox 5">
            <a:extLst>
              <a:ext uri="{FF2B5EF4-FFF2-40B4-BE49-F238E27FC236}">
                <a16:creationId xmlns:a16="http://schemas.microsoft.com/office/drawing/2014/main" id="{62F2AEFC-9F3F-406A-A5A0-46CBDADEEC09}"/>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Bills Object</a:t>
            </a:r>
          </a:p>
        </p:txBody>
      </p:sp>
    </p:spTree>
    <p:extLst>
      <p:ext uri="{BB962C8B-B14F-4D97-AF65-F5344CB8AC3E}">
        <p14:creationId xmlns:p14="http://schemas.microsoft.com/office/powerpoint/2010/main" val="1051178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391400" y="4229100"/>
            <a:ext cx="35052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Admins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9" name="TextBox 5">
            <a:extLst>
              <a:ext uri="{FF2B5EF4-FFF2-40B4-BE49-F238E27FC236}">
                <a16:creationId xmlns:a16="http://schemas.microsoft.com/office/drawing/2014/main" id="{62F2AEFC-9F3F-406A-A5A0-46CBDADEEC09}"/>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User Object</a:t>
            </a:r>
          </a:p>
        </p:txBody>
      </p:sp>
    </p:spTree>
    <p:extLst>
      <p:ext uri="{BB962C8B-B14F-4D97-AF65-F5344CB8AC3E}">
        <p14:creationId xmlns:p14="http://schemas.microsoft.com/office/powerpoint/2010/main" val="3130215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Admins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Bills Tab</a:t>
            </a:r>
          </a:p>
        </p:txBody>
      </p:sp>
      <p:sp>
        <p:nvSpPr>
          <p:cNvPr id="6" name="TextBox 6"/>
          <p:cNvSpPr txBox="1"/>
          <p:nvPr/>
        </p:nvSpPr>
        <p:spPr>
          <a:xfrm>
            <a:off x="475122" y="1105535"/>
            <a:ext cx="15527328" cy="2571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Admin can view </a:t>
            </a:r>
            <a:r>
              <a:rPr lang="en-US" sz="1500" dirty="0" err="1">
                <a:solidFill>
                  <a:srgbClr val="000000"/>
                </a:solidFill>
                <a:latin typeface="Open Sans Light"/>
              </a:rPr>
              <a:t>Paypal</a:t>
            </a:r>
            <a:r>
              <a:rPr lang="en-US" sz="1500" dirty="0">
                <a:solidFill>
                  <a:srgbClr val="000000"/>
                </a:solidFill>
                <a:latin typeface="Open Sans Light"/>
              </a:rPr>
              <a:t> Bills of All Users ,can create New and can Cancel Transactions.</a:t>
            </a:r>
          </a:p>
        </p:txBody>
      </p:sp>
      <p:pic>
        <p:nvPicPr>
          <p:cNvPr id="8" name="Picture 7">
            <a:extLst>
              <a:ext uri="{FF2B5EF4-FFF2-40B4-BE49-F238E27FC236}">
                <a16:creationId xmlns:a16="http://schemas.microsoft.com/office/drawing/2014/main" id="{4F47B674-2243-4324-A0B8-DDDD43A4F1BF}"/>
              </a:ext>
            </a:extLst>
          </p:cNvPr>
          <p:cNvPicPr>
            <a:picLocks noChangeAspect="1"/>
          </p:cNvPicPr>
          <p:nvPr/>
        </p:nvPicPr>
        <p:blipFill>
          <a:blip r:embed="rId4"/>
          <a:stretch>
            <a:fillRect/>
          </a:stretch>
        </p:blipFill>
        <p:spPr>
          <a:xfrm>
            <a:off x="1905000" y="2171284"/>
            <a:ext cx="13578772" cy="63660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1715803" y="2135985"/>
            <a:ext cx="14860274" cy="6840592"/>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Admins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Bills Tab</a:t>
            </a:r>
          </a:p>
        </p:txBody>
      </p:sp>
      <p:sp>
        <p:nvSpPr>
          <p:cNvPr id="6" name="TextBox 6"/>
          <p:cNvSpPr txBox="1"/>
          <p:nvPr/>
        </p:nvSpPr>
        <p:spPr>
          <a:xfrm>
            <a:off x="475122" y="1105535"/>
            <a:ext cx="15527328" cy="520912"/>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If the account has been flag by the admin, meaning the account has been restricted in any transactions. The error will appear and the users can not proceed to any transactions.</a:t>
            </a:r>
          </a:p>
        </p:txBody>
      </p:sp>
      <p:sp>
        <p:nvSpPr>
          <p:cNvPr id="8" name="Rectangle 7">
            <a:extLst>
              <a:ext uri="{FF2B5EF4-FFF2-40B4-BE49-F238E27FC236}">
                <a16:creationId xmlns:a16="http://schemas.microsoft.com/office/drawing/2014/main" id="{AE4FF015-67A5-441E-8176-CB1AAFDFBC0F}"/>
              </a:ext>
            </a:extLst>
          </p:cNvPr>
          <p:cNvSpPr/>
          <p:nvPr/>
        </p:nvSpPr>
        <p:spPr>
          <a:xfrm>
            <a:off x="5867400" y="2476500"/>
            <a:ext cx="6553200" cy="175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1649543" y="1649517"/>
            <a:ext cx="14030792" cy="7500128"/>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Admins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Bills Tab</a:t>
            </a:r>
          </a:p>
        </p:txBody>
      </p:sp>
      <p:sp>
        <p:nvSpPr>
          <p:cNvPr id="6" name="TextBox 6"/>
          <p:cNvSpPr txBox="1"/>
          <p:nvPr/>
        </p:nvSpPr>
        <p:spPr>
          <a:xfrm>
            <a:off x="475122" y="1105535"/>
            <a:ext cx="15527328" cy="2571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Description:  If the Account has been canceled by administrator, the error will appear and will not proceed to the next transactions.</a:t>
            </a:r>
          </a:p>
        </p:txBody>
      </p:sp>
      <p:sp>
        <p:nvSpPr>
          <p:cNvPr id="7" name="Rectangle 6">
            <a:extLst>
              <a:ext uri="{FF2B5EF4-FFF2-40B4-BE49-F238E27FC236}">
                <a16:creationId xmlns:a16="http://schemas.microsoft.com/office/drawing/2014/main" id="{9F75422B-987B-48E1-8EFE-E43CFD2D2326}"/>
              </a:ext>
            </a:extLst>
          </p:cNvPr>
          <p:cNvSpPr/>
          <p:nvPr/>
        </p:nvSpPr>
        <p:spPr>
          <a:xfrm>
            <a:off x="5638800" y="2095500"/>
            <a:ext cx="6553200" cy="175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515099" y="4229100"/>
            <a:ext cx="52578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Support Teams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5" name="TextBox 5">
            <a:extLst>
              <a:ext uri="{FF2B5EF4-FFF2-40B4-BE49-F238E27FC236}">
                <a16:creationId xmlns:a16="http://schemas.microsoft.com/office/drawing/2014/main" id="{8536146C-BE04-43D2-9276-BF3F526BDF77}"/>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Bills Object</a:t>
            </a:r>
          </a:p>
        </p:txBody>
      </p:sp>
    </p:spTree>
    <p:extLst>
      <p:ext uri="{BB962C8B-B14F-4D97-AF65-F5344CB8AC3E}">
        <p14:creationId xmlns:p14="http://schemas.microsoft.com/office/powerpoint/2010/main" val="2019255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2691554" y="1932819"/>
            <a:ext cx="13041706" cy="7569978"/>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Support Teams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Bills Tab</a:t>
            </a:r>
          </a:p>
        </p:txBody>
      </p:sp>
      <p:sp>
        <p:nvSpPr>
          <p:cNvPr id="6" name="TextBox 6"/>
          <p:cNvSpPr txBox="1"/>
          <p:nvPr/>
        </p:nvSpPr>
        <p:spPr>
          <a:xfrm>
            <a:off x="475122" y="1105535"/>
            <a:ext cx="15527328" cy="2571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Support teams can only view Flag account to review the account transactions.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705600" y="4229100"/>
            <a:ext cx="5257800" cy="503279"/>
          </a:xfrm>
          <a:prstGeom prst="rect">
            <a:avLst/>
          </a:prstGeom>
        </p:spPr>
        <p:txBody>
          <a:bodyPr wrap="square" lIns="0" tIns="0" rIns="0" bIns="0" rtlCol="0" anchor="t">
            <a:spAutoFit/>
          </a:bodyPr>
          <a:lstStyle/>
          <a:p>
            <a:pPr algn="ctr">
              <a:lnSpc>
                <a:spcPts val="4200"/>
              </a:lnSpc>
            </a:pPr>
            <a:r>
              <a:rPr lang="en-US" sz="3000" dirty="0" err="1">
                <a:solidFill>
                  <a:srgbClr val="003087"/>
                </a:solidFill>
                <a:latin typeface="Open Sans Bold"/>
              </a:rPr>
              <a:t>Paypal</a:t>
            </a:r>
            <a:r>
              <a:rPr lang="en-US" sz="3000" dirty="0">
                <a:solidFill>
                  <a:srgbClr val="003087"/>
                </a:solidFill>
                <a:latin typeface="Open Sans Bold"/>
              </a:rPr>
              <a:t> Users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5" name="TextBox 5">
            <a:extLst>
              <a:ext uri="{FF2B5EF4-FFF2-40B4-BE49-F238E27FC236}">
                <a16:creationId xmlns:a16="http://schemas.microsoft.com/office/drawing/2014/main" id="{149CB92C-E2A1-4BD2-A597-42C28FE8F468}"/>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Bills Object</a:t>
            </a:r>
          </a:p>
        </p:txBody>
      </p:sp>
    </p:spTree>
    <p:extLst>
      <p:ext uri="{BB962C8B-B14F-4D97-AF65-F5344CB8AC3E}">
        <p14:creationId xmlns:p14="http://schemas.microsoft.com/office/powerpoint/2010/main" val="3921771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Users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Bills Tab</a:t>
            </a:r>
          </a:p>
        </p:txBody>
      </p:sp>
      <p:sp>
        <p:nvSpPr>
          <p:cNvPr id="6" name="TextBox 6"/>
          <p:cNvSpPr txBox="1"/>
          <p:nvPr/>
        </p:nvSpPr>
        <p:spPr>
          <a:xfrm>
            <a:off x="475122" y="1105535"/>
            <a:ext cx="15527328" cy="251607"/>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Users can see all their Bills. As the use case says that the users will only have an access to his/her transactions. </a:t>
            </a:r>
          </a:p>
        </p:txBody>
      </p:sp>
      <p:pic>
        <p:nvPicPr>
          <p:cNvPr id="7" name="Picture 6">
            <a:extLst>
              <a:ext uri="{FF2B5EF4-FFF2-40B4-BE49-F238E27FC236}">
                <a16:creationId xmlns:a16="http://schemas.microsoft.com/office/drawing/2014/main" id="{94ACBAF3-3188-4544-B196-3DB7A54CFFC2}"/>
              </a:ext>
            </a:extLst>
          </p:cNvPr>
          <p:cNvPicPr>
            <a:picLocks noChangeAspect="1"/>
          </p:cNvPicPr>
          <p:nvPr/>
        </p:nvPicPr>
        <p:blipFill>
          <a:blip r:embed="rId4"/>
          <a:stretch>
            <a:fillRect/>
          </a:stretch>
        </p:blipFill>
        <p:spPr>
          <a:xfrm>
            <a:off x="2039851" y="1937890"/>
            <a:ext cx="13601106" cy="67108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Users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Bills Tab</a:t>
            </a:r>
          </a:p>
        </p:txBody>
      </p:sp>
      <p:sp>
        <p:nvSpPr>
          <p:cNvPr id="6" name="TextBox 6"/>
          <p:cNvSpPr txBox="1"/>
          <p:nvPr/>
        </p:nvSpPr>
        <p:spPr>
          <a:xfrm>
            <a:off x="475122" y="1105535"/>
            <a:ext cx="15527328" cy="251607"/>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If the user bill transaction has been paid, the information toast will pop saying the bill has already been paid by the user.</a:t>
            </a:r>
          </a:p>
        </p:txBody>
      </p:sp>
      <p:pic>
        <p:nvPicPr>
          <p:cNvPr id="3" name="Picture 2">
            <a:extLst>
              <a:ext uri="{FF2B5EF4-FFF2-40B4-BE49-F238E27FC236}">
                <a16:creationId xmlns:a16="http://schemas.microsoft.com/office/drawing/2014/main" id="{01AFC4CA-06F7-4F85-B1BE-EAF4224A5F92}"/>
              </a:ext>
            </a:extLst>
          </p:cNvPr>
          <p:cNvPicPr>
            <a:picLocks noChangeAspect="1"/>
          </p:cNvPicPr>
          <p:nvPr/>
        </p:nvPicPr>
        <p:blipFill>
          <a:blip r:embed="rId4"/>
          <a:stretch>
            <a:fillRect/>
          </a:stretch>
        </p:blipFill>
        <p:spPr>
          <a:xfrm>
            <a:off x="1981200" y="1866900"/>
            <a:ext cx="13639800" cy="7131265"/>
          </a:xfrm>
          <a:prstGeom prst="rect">
            <a:avLst/>
          </a:prstGeom>
        </p:spPr>
      </p:pic>
      <p:sp>
        <p:nvSpPr>
          <p:cNvPr id="8" name="Rectangle 7">
            <a:extLst>
              <a:ext uri="{FF2B5EF4-FFF2-40B4-BE49-F238E27FC236}">
                <a16:creationId xmlns:a16="http://schemas.microsoft.com/office/drawing/2014/main" id="{390BBAD2-B1BE-4F2A-9E3A-6B10358F1D70}"/>
              </a:ext>
            </a:extLst>
          </p:cNvPr>
          <p:cNvSpPr/>
          <p:nvPr/>
        </p:nvSpPr>
        <p:spPr>
          <a:xfrm>
            <a:off x="5524500" y="2400300"/>
            <a:ext cx="6553200" cy="175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96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781922" y="2452862"/>
            <a:ext cx="8362078" cy="6160597"/>
          </a:xfrm>
          <a:prstGeom prst="rect">
            <a:avLst/>
          </a:prstGeom>
        </p:spPr>
      </p:pic>
      <p:pic>
        <p:nvPicPr>
          <p:cNvPr id="4" name="Picture 4"/>
          <p:cNvPicPr>
            <a:picLocks noChangeAspect="1"/>
          </p:cNvPicPr>
          <p:nvPr/>
        </p:nvPicPr>
        <p:blipFill>
          <a:blip r:embed="rId5"/>
          <a:srcRect/>
          <a:stretch>
            <a:fillRect/>
          </a:stretch>
        </p:blipFill>
        <p:spPr>
          <a:xfrm>
            <a:off x="10342200" y="2567988"/>
            <a:ext cx="5552682" cy="5930346"/>
          </a:xfrm>
          <a:prstGeom prst="rect">
            <a:avLst/>
          </a:prstGeom>
        </p:spPr>
      </p:pic>
      <p:sp>
        <p:nvSpPr>
          <p:cNvPr id="5" name="TextBox 5"/>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Users View</a:t>
            </a:r>
          </a:p>
        </p:txBody>
      </p:sp>
      <p:sp>
        <p:nvSpPr>
          <p:cNvPr id="6" name="TextBox 6"/>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Bills Tab</a:t>
            </a:r>
          </a:p>
        </p:txBody>
      </p:sp>
      <p:sp>
        <p:nvSpPr>
          <p:cNvPr id="7" name="TextBox 7"/>
          <p:cNvSpPr txBox="1"/>
          <p:nvPr/>
        </p:nvSpPr>
        <p:spPr>
          <a:xfrm>
            <a:off x="475122" y="1105535"/>
            <a:ext cx="15527328" cy="2571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If the user tries to pay the bill, an error will show and the users view will navigate back to the wallet page.</a:t>
            </a:r>
          </a:p>
        </p:txBody>
      </p:sp>
      <p:sp>
        <p:nvSpPr>
          <p:cNvPr id="8" name="TextBox 8"/>
          <p:cNvSpPr txBox="1"/>
          <p:nvPr/>
        </p:nvSpPr>
        <p:spPr>
          <a:xfrm>
            <a:off x="3445539" y="8809990"/>
            <a:ext cx="2699693" cy="448310"/>
          </a:xfrm>
          <a:prstGeom prst="rect">
            <a:avLst/>
          </a:prstGeom>
        </p:spPr>
        <p:txBody>
          <a:bodyPr lIns="0" tIns="0" rIns="0" bIns="0" rtlCol="0" anchor="t">
            <a:spAutoFit/>
          </a:bodyPr>
          <a:lstStyle/>
          <a:p>
            <a:pPr algn="ctr">
              <a:lnSpc>
                <a:spcPts val="3640"/>
              </a:lnSpc>
            </a:pPr>
            <a:r>
              <a:rPr lang="en-US" sz="2600">
                <a:solidFill>
                  <a:srgbClr val="000000"/>
                </a:solidFill>
                <a:latin typeface="Open Sans Light"/>
              </a:rPr>
              <a:t>Error Paying</a:t>
            </a:r>
          </a:p>
        </p:txBody>
      </p:sp>
      <p:sp>
        <p:nvSpPr>
          <p:cNvPr id="9" name="TextBox 9"/>
          <p:cNvSpPr txBox="1"/>
          <p:nvPr/>
        </p:nvSpPr>
        <p:spPr>
          <a:xfrm>
            <a:off x="11768694" y="8809990"/>
            <a:ext cx="2699693" cy="448310"/>
          </a:xfrm>
          <a:prstGeom prst="rect">
            <a:avLst/>
          </a:prstGeom>
        </p:spPr>
        <p:txBody>
          <a:bodyPr lIns="0" tIns="0" rIns="0" bIns="0" rtlCol="0" anchor="t">
            <a:spAutoFit/>
          </a:bodyPr>
          <a:lstStyle/>
          <a:p>
            <a:pPr algn="ctr">
              <a:lnSpc>
                <a:spcPts val="3640"/>
              </a:lnSpc>
            </a:pPr>
            <a:r>
              <a:rPr lang="en-US" sz="2600">
                <a:solidFill>
                  <a:srgbClr val="000000"/>
                </a:solidFill>
                <a:latin typeface="Open Sans Light"/>
              </a:rPr>
              <a:t>Current Balance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7391400" y="4229100"/>
            <a:ext cx="35052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Admins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9" name="TextBox 5">
            <a:extLst>
              <a:ext uri="{FF2B5EF4-FFF2-40B4-BE49-F238E27FC236}">
                <a16:creationId xmlns:a16="http://schemas.microsoft.com/office/drawing/2014/main" id="{62F2AEFC-9F3F-406A-A5A0-46CBDADEEC09}"/>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Passbook Object</a:t>
            </a:r>
          </a:p>
        </p:txBody>
      </p:sp>
    </p:spTree>
    <p:extLst>
      <p:ext uri="{BB962C8B-B14F-4D97-AF65-F5344CB8AC3E}">
        <p14:creationId xmlns:p14="http://schemas.microsoft.com/office/powerpoint/2010/main" val="1155787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1527783" y="2334653"/>
            <a:ext cx="14742548" cy="6126260"/>
          </a:xfrm>
          <a:prstGeom prst="rect">
            <a:avLst/>
          </a:prstGeom>
        </p:spPr>
      </p:pic>
      <p:sp>
        <p:nvSpPr>
          <p:cNvPr id="4" name="TextBox 4"/>
          <p:cNvSpPr txBox="1"/>
          <p:nvPr/>
        </p:nvSpPr>
        <p:spPr>
          <a:xfrm>
            <a:off x="475122" y="228601"/>
            <a:ext cx="2448223" cy="514349"/>
          </a:xfrm>
          <a:prstGeom prst="rect">
            <a:avLst/>
          </a:prstGeom>
        </p:spPr>
        <p:txBody>
          <a:bodyPr lIns="0" tIns="0" rIns="0" bIns="0" rtlCol="0" anchor="t">
            <a:spAutoFit/>
          </a:bodyPr>
          <a:lstStyle/>
          <a:p>
            <a:pPr algn="ctr">
              <a:lnSpc>
                <a:spcPts val="4200"/>
              </a:lnSpc>
            </a:pPr>
            <a:r>
              <a:rPr lang="en-US" sz="3000">
                <a:solidFill>
                  <a:srgbClr val="003087"/>
                </a:solidFill>
                <a:latin typeface="Open Sans Bold"/>
              </a:rPr>
              <a:t>Admins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dirty="0">
                <a:solidFill>
                  <a:srgbClr val="000000"/>
                </a:solidFill>
                <a:latin typeface="Open Sans Light"/>
              </a:rPr>
              <a:t>Users Tab</a:t>
            </a:r>
          </a:p>
        </p:txBody>
      </p:sp>
      <p:sp>
        <p:nvSpPr>
          <p:cNvPr id="6" name="TextBox 6"/>
          <p:cNvSpPr txBox="1"/>
          <p:nvPr/>
        </p:nvSpPr>
        <p:spPr>
          <a:xfrm>
            <a:off x="475122" y="1105535"/>
            <a:ext cx="14917278" cy="523875"/>
          </a:xfrm>
          <a:prstGeom prst="rect">
            <a:avLst/>
          </a:prstGeom>
        </p:spPr>
        <p:txBody>
          <a:bodyPr wrap="square" lIns="0" tIns="0" rIns="0" bIns="0" rtlCol="0" anchor="t">
            <a:spAutoFit/>
          </a:bodyPr>
          <a:lstStyle/>
          <a:p>
            <a:pPr>
              <a:lnSpc>
                <a:spcPts val="2100"/>
              </a:lnSpc>
            </a:pPr>
            <a:r>
              <a:rPr lang="en-US" sz="1500" dirty="0">
                <a:solidFill>
                  <a:srgbClr val="000000"/>
                </a:solidFill>
                <a:latin typeface="Open Sans Light"/>
              </a:rPr>
              <a:t>Description: The Admins view can view all the registered users in a Users Custom Object. When you click the button Edit Details, you can see all details using modal and edit them. I'm using the apex class method to update the Users' details. From here, the admin can flag the user to stop or restrict their transactions.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1624952" y="1987029"/>
            <a:ext cx="15053804" cy="7271271"/>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Admins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Passbook Tab</a:t>
            </a:r>
          </a:p>
        </p:txBody>
      </p:sp>
      <p:sp>
        <p:nvSpPr>
          <p:cNvPr id="6" name="TextBox 6"/>
          <p:cNvSpPr txBox="1"/>
          <p:nvPr/>
        </p:nvSpPr>
        <p:spPr>
          <a:xfrm>
            <a:off x="475122" y="1105535"/>
            <a:ext cx="15527328" cy="2571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Description: Admin can view all Passbook details of Users but can not have a Send Email Button.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515099" y="4229100"/>
            <a:ext cx="52578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Support Teams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5" name="TextBox 5">
            <a:extLst>
              <a:ext uri="{FF2B5EF4-FFF2-40B4-BE49-F238E27FC236}">
                <a16:creationId xmlns:a16="http://schemas.microsoft.com/office/drawing/2014/main" id="{8536146C-BE04-43D2-9276-BF3F526BDF77}"/>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Passbook Object</a:t>
            </a:r>
          </a:p>
        </p:txBody>
      </p:sp>
    </p:spTree>
    <p:extLst>
      <p:ext uri="{BB962C8B-B14F-4D97-AF65-F5344CB8AC3E}">
        <p14:creationId xmlns:p14="http://schemas.microsoft.com/office/powerpoint/2010/main" val="39196118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1382972" y="2580017"/>
            <a:ext cx="15196176" cy="6134309"/>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Suppor teams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Passbook Tab</a:t>
            </a:r>
          </a:p>
        </p:txBody>
      </p:sp>
      <p:sp>
        <p:nvSpPr>
          <p:cNvPr id="6" name="TextBox 6"/>
          <p:cNvSpPr txBox="1"/>
          <p:nvPr/>
        </p:nvSpPr>
        <p:spPr>
          <a:xfrm>
            <a:off x="475122" y="1105535"/>
            <a:ext cx="15527328" cy="2571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The support teams may only see a transaction if the user has been flag by administrator.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705600" y="4229100"/>
            <a:ext cx="5257800" cy="503279"/>
          </a:xfrm>
          <a:prstGeom prst="rect">
            <a:avLst/>
          </a:prstGeom>
        </p:spPr>
        <p:txBody>
          <a:bodyPr wrap="square" lIns="0" tIns="0" rIns="0" bIns="0" rtlCol="0" anchor="t">
            <a:spAutoFit/>
          </a:bodyPr>
          <a:lstStyle/>
          <a:p>
            <a:pPr algn="ctr">
              <a:lnSpc>
                <a:spcPts val="4200"/>
              </a:lnSpc>
            </a:pPr>
            <a:r>
              <a:rPr lang="en-US" sz="3000" dirty="0" err="1">
                <a:solidFill>
                  <a:srgbClr val="003087"/>
                </a:solidFill>
                <a:latin typeface="Open Sans Bold"/>
              </a:rPr>
              <a:t>Paypal</a:t>
            </a:r>
            <a:r>
              <a:rPr lang="en-US" sz="3000" dirty="0">
                <a:solidFill>
                  <a:srgbClr val="003087"/>
                </a:solidFill>
                <a:latin typeface="Open Sans Bold"/>
              </a:rPr>
              <a:t> Users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5" name="TextBox 5">
            <a:extLst>
              <a:ext uri="{FF2B5EF4-FFF2-40B4-BE49-F238E27FC236}">
                <a16:creationId xmlns:a16="http://schemas.microsoft.com/office/drawing/2014/main" id="{149CB92C-E2A1-4BD2-A597-42C28FE8F468}"/>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Passbook Object</a:t>
            </a:r>
          </a:p>
        </p:txBody>
      </p:sp>
    </p:spTree>
    <p:extLst>
      <p:ext uri="{BB962C8B-B14F-4D97-AF65-F5344CB8AC3E}">
        <p14:creationId xmlns:p14="http://schemas.microsoft.com/office/powerpoint/2010/main" val="55174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2426832" y="1632706"/>
            <a:ext cx="13575618" cy="7363963"/>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dirty="0">
                <a:solidFill>
                  <a:srgbClr val="003087"/>
                </a:solidFill>
                <a:latin typeface="Open Sans Bold"/>
              </a:rPr>
              <a:t>Users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Passbook Tab</a:t>
            </a:r>
          </a:p>
        </p:txBody>
      </p:sp>
      <p:sp>
        <p:nvSpPr>
          <p:cNvPr id="6" name="TextBox 6"/>
          <p:cNvSpPr txBox="1"/>
          <p:nvPr/>
        </p:nvSpPr>
        <p:spPr>
          <a:xfrm>
            <a:off x="475122" y="1105535"/>
            <a:ext cx="15527328" cy="2571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After the users pays the Bills, the entry will be added in the Passbook where the user can send the email to himself/herself or Download it.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705600" y="4229100"/>
            <a:ext cx="52578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All types of users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5" name="TextBox 5">
            <a:extLst>
              <a:ext uri="{FF2B5EF4-FFF2-40B4-BE49-F238E27FC236}">
                <a16:creationId xmlns:a16="http://schemas.microsoft.com/office/drawing/2014/main" id="{149CB92C-E2A1-4BD2-A597-42C28FE8F468}"/>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Card Object</a:t>
            </a:r>
          </a:p>
        </p:txBody>
      </p:sp>
    </p:spTree>
    <p:extLst>
      <p:ext uri="{BB962C8B-B14F-4D97-AF65-F5344CB8AC3E}">
        <p14:creationId xmlns:p14="http://schemas.microsoft.com/office/powerpoint/2010/main" val="381260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2565008" y="2349518"/>
            <a:ext cx="13157983" cy="5587964"/>
          </a:xfrm>
          <a:prstGeom prst="rect">
            <a:avLst/>
          </a:prstGeom>
        </p:spPr>
      </p:pic>
      <p:sp>
        <p:nvSpPr>
          <p:cNvPr id="4" name="TextBox 4"/>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dirty="0">
                <a:solidFill>
                  <a:srgbClr val="000000"/>
                </a:solidFill>
                <a:latin typeface="Open Sans Light"/>
              </a:rPr>
              <a:t>Card Tab</a:t>
            </a:r>
          </a:p>
        </p:txBody>
      </p:sp>
      <p:sp>
        <p:nvSpPr>
          <p:cNvPr id="5" name="TextBox 6">
            <a:extLst>
              <a:ext uri="{FF2B5EF4-FFF2-40B4-BE49-F238E27FC236}">
                <a16:creationId xmlns:a16="http://schemas.microsoft.com/office/drawing/2014/main" id="{EA423C11-3AD9-4CF7-859C-228BA1EB9650}"/>
              </a:ext>
            </a:extLst>
          </p:cNvPr>
          <p:cNvSpPr txBox="1"/>
          <p:nvPr/>
        </p:nvSpPr>
        <p:spPr>
          <a:xfrm>
            <a:off x="475122" y="1105535"/>
            <a:ext cx="15527328" cy="520912"/>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An admin can see all the users Card and can create one for the users. While the Users can see his/her own card and the Support team can only view the flag accounts card.</a:t>
            </a:r>
          </a:p>
        </p:txBody>
      </p:sp>
      <p:sp>
        <p:nvSpPr>
          <p:cNvPr id="6" name="TextBox 4">
            <a:extLst>
              <a:ext uri="{FF2B5EF4-FFF2-40B4-BE49-F238E27FC236}">
                <a16:creationId xmlns:a16="http://schemas.microsoft.com/office/drawing/2014/main" id="{AECB6ACF-8BB6-4E58-AD1B-1A0FE078AE97}"/>
              </a:ext>
            </a:extLst>
          </p:cNvPr>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dirty="0">
                <a:solidFill>
                  <a:srgbClr val="003087"/>
                </a:solidFill>
                <a:latin typeface="Open Sans Bold"/>
              </a:rPr>
              <a:t>All types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705600" y="4229100"/>
            <a:ext cx="52578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Thank you very much</a:t>
            </a:r>
          </a:p>
        </p:txBody>
      </p:sp>
    </p:spTree>
    <p:extLst>
      <p:ext uri="{BB962C8B-B14F-4D97-AF65-F5344CB8AC3E}">
        <p14:creationId xmlns:p14="http://schemas.microsoft.com/office/powerpoint/2010/main" val="2951643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705600" y="4229100"/>
            <a:ext cx="58674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My name is Juliet M. Nicanor</a:t>
            </a:r>
          </a:p>
        </p:txBody>
      </p:sp>
    </p:spTree>
    <p:extLst>
      <p:ext uri="{BB962C8B-B14F-4D97-AF65-F5344CB8AC3E}">
        <p14:creationId xmlns:p14="http://schemas.microsoft.com/office/powerpoint/2010/main" val="1800821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286499" y="4064260"/>
            <a:ext cx="62484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Here is what I did for this project</a:t>
            </a:r>
          </a:p>
        </p:txBody>
      </p:sp>
      <p:sp>
        <p:nvSpPr>
          <p:cNvPr id="6" name="TextBox 5">
            <a:extLst>
              <a:ext uri="{FF2B5EF4-FFF2-40B4-BE49-F238E27FC236}">
                <a16:creationId xmlns:a16="http://schemas.microsoft.com/office/drawing/2014/main" id="{F627318A-CE0F-4068-A254-B6BB6CCA53E5}"/>
              </a:ext>
            </a:extLst>
          </p:cNvPr>
          <p:cNvSpPr txBox="1"/>
          <p:nvPr/>
        </p:nvSpPr>
        <p:spPr>
          <a:xfrm>
            <a:off x="6781800" y="4529439"/>
            <a:ext cx="5257799" cy="2215991"/>
          </a:xfrm>
          <a:prstGeom prst="rect">
            <a:avLst/>
          </a:prstGeom>
        </p:spPr>
        <p:txBody>
          <a:bodyPr wrap="square" lIns="0" tIns="0" rIns="0" bIns="0" rtlCol="0" anchor="t">
            <a:spAutoFit/>
          </a:bodyPr>
          <a:lstStyle/>
          <a:p>
            <a:pPr algn="ctr"/>
            <a:r>
              <a:rPr lang="en-US" dirty="0">
                <a:solidFill>
                  <a:srgbClr val="000000"/>
                </a:solidFill>
                <a:latin typeface="Open Sans Light"/>
              </a:rPr>
              <a:t>Creation of Custom Object</a:t>
            </a:r>
          </a:p>
          <a:p>
            <a:pPr algn="ctr"/>
            <a:r>
              <a:rPr lang="en-US" dirty="0">
                <a:solidFill>
                  <a:srgbClr val="000000"/>
                </a:solidFill>
                <a:latin typeface="Open Sans Light"/>
              </a:rPr>
              <a:t>Setting FLS </a:t>
            </a:r>
          </a:p>
          <a:p>
            <a:pPr algn="ctr"/>
            <a:r>
              <a:rPr lang="en-US" dirty="0">
                <a:solidFill>
                  <a:srgbClr val="000000"/>
                </a:solidFill>
                <a:latin typeface="Open Sans Light"/>
              </a:rPr>
              <a:t>Validation Rules</a:t>
            </a:r>
          </a:p>
          <a:p>
            <a:pPr algn="ctr"/>
            <a:r>
              <a:rPr lang="en-US" dirty="0">
                <a:solidFill>
                  <a:srgbClr val="000000"/>
                </a:solidFill>
                <a:latin typeface="Open Sans Light"/>
              </a:rPr>
              <a:t>Creation of methods in Apex Class</a:t>
            </a:r>
          </a:p>
          <a:p>
            <a:pPr algn="ctr"/>
            <a:r>
              <a:rPr lang="en-US" dirty="0">
                <a:solidFill>
                  <a:srgbClr val="000000"/>
                </a:solidFill>
                <a:latin typeface="Open Sans Light"/>
              </a:rPr>
              <a:t>Creation of Apex Trigger</a:t>
            </a:r>
          </a:p>
          <a:p>
            <a:pPr algn="ctr"/>
            <a:r>
              <a:rPr lang="en-US" dirty="0">
                <a:solidFill>
                  <a:srgbClr val="000000"/>
                </a:solidFill>
                <a:latin typeface="Open Sans Light"/>
              </a:rPr>
              <a:t>Sharing Settings / Sharing Rules</a:t>
            </a:r>
          </a:p>
          <a:p>
            <a:pPr algn="ctr"/>
            <a:r>
              <a:rPr lang="en-US" dirty="0">
                <a:solidFill>
                  <a:srgbClr val="000000"/>
                </a:solidFill>
                <a:latin typeface="Open Sans Light"/>
              </a:rPr>
              <a:t>LWC </a:t>
            </a:r>
          </a:p>
          <a:p>
            <a:pPr algn="ctr"/>
            <a:endParaRPr lang="en-US" dirty="0">
              <a:solidFill>
                <a:srgbClr val="000000"/>
              </a:solidFill>
              <a:latin typeface="Open Sans Light"/>
            </a:endParaRPr>
          </a:p>
        </p:txBody>
      </p:sp>
    </p:spTree>
    <p:extLst>
      <p:ext uri="{BB962C8B-B14F-4D97-AF65-F5344CB8AC3E}">
        <p14:creationId xmlns:p14="http://schemas.microsoft.com/office/powerpoint/2010/main" val="269273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2050784" y="1775984"/>
            <a:ext cx="14090505" cy="7347867"/>
          </a:xfrm>
          <a:prstGeom prst="rect">
            <a:avLst/>
          </a:prstGeom>
        </p:spPr>
      </p:pic>
      <p:sp>
        <p:nvSpPr>
          <p:cNvPr id="4" name="TextBox 4"/>
          <p:cNvSpPr txBox="1"/>
          <p:nvPr/>
        </p:nvSpPr>
        <p:spPr>
          <a:xfrm>
            <a:off x="475122" y="228601"/>
            <a:ext cx="2448223" cy="514349"/>
          </a:xfrm>
          <a:prstGeom prst="rect">
            <a:avLst/>
          </a:prstGeom>
        </p:spPr>
        <p:txBody>
          <a:bodyPr lIns="0" tIns="0" rIns="0" bIns="0" rtlCol="0" anchor="t">
            <a:spAutoFit/>
          </a:bodyPr>
          <a:lstStyle/>
          <a:p>
            <a:pPr algn="ctr">
              <a:lnSpc>
                <a:spcPts val="4200"/>
              </a:lnSpc>
            </a:pPr>
            <a:r>
              <a:rPr lang="en-US" sz="3000">
                <a:solidFill>
                  <a:srgbClr val="003087"/>
                </a:solidFill>
                <a:latin typeface="Open Sans Bold"/>
              </a:rPr>
              <a:t>Admins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Users Tab</a:t>
            </a:r>
          </a:p>
        </p:txBody>
      </p:sp>
      <p:sp>
        <p:nvSpPr>
          <p:cNvPr id="6" name="TextBox 6"/>
          <p:cNvSpPr txBox="1"/>
          <p:nvPr/>
        </p:nvSpPr>
        <p:spPr>
          <a:xfrm>
            <a:off x="475122" y="1105535"/>
            <a:ext cx="13516678" cy="5238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The Admins view can view all the registered users in a Users Custom Object. When you click the button Edit Details, you can see all details using modal and edit them. I'm using the apex class to update the Users' details. In here the admin can flag the user to stop or restrict their transactions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705600" y="4229100"/>
            <a:ext cx="58674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a:t>
            </a:r>
          </a:p>
        </p:txBody>
      </p:sp>
    </p:spTree>
    <p:extLst>
      <p:ext uri="{BB962C8B-B14F-4D97-AF65-F5344CB8AC3E}">
        <p14:creationId xmlns:p14="http://schemas.microsoft.com/office/powerpoint/2010/main" val="249294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515099" y="4229100"/>
            <a:ext cx="5257800" cy="503279"/>
          </a:xfrm>
          <a:prstGeom prst="rect">
            <a:avLst/>
          </a:prstGeom>
        </p:spPr>
        <p:txBody>
          <a:bodyPr wrap="square" lIns="0" tIns="0" rIns="0" bIns="0" rtlCol="0" anchor="t">
            <a:spAutoFit/>
          </a:bodyPr>
          <a:lstStyle/>
          <a:p>
            <a:pPr algn="ctr">
              <a:lnSpc>
                <a:spcPts val="4200"/>
              </a:lnSpc>
            </a:pPr>
            <a:r>
              <a:rPr lang="en-US" sz="3000" dirty="0">
                <a:solidFill>
                  <a:srgbClr val="003087"/>
                </a:solidFill>
                <a:latin typeface="Open Sans Bold"/>
              </a:rPr>
              <a:t>Support Teams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5" name="TextBox 5">
            <a:extLst>
              <a:ext uri="{FF2B5EF4-FFF2-40B4-BE49-F238E27FC236}">
                <a16:creationId xmlns:a16="http://schemas.microsoft.com/office/drawing/2014/main" id="{8536146C-BE04-43D2-9276-BF3F526BDF77}"/>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User Object</a:t>
            </a:r>
          </a:p>
        </p:txBody>
      </p:sp>
    </p:spTree>
    <p:extLst>
      <p:ext uri="{BB962C8B-B14F-4D97-AF65-F5344CB8AC3E}">
        <p14:creationId xmlns:p14="http://schemas.microsoft.com/office/powerpoint/2010/main" val="209407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1477049" y="2012585"/>
            <a:ext cx="14888875" cy="7245715"/>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Support Teams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Users Tab</a:t>
            </a:r>
          </a:p>
        </p:txBody>
      </p:sp>
      <p:sp>
        <p:nvSpPr>
          <p:cNvPr id="6" name="TextBox 6"/>
          <p:cNvSpPr txBox="1"/>
          <p:nvPr/>
        </p:nvSpPr>
        <p:spPr>
          <a:xfrm>
            <a:off x="475122" y="1105535"/>
            <a:ext cx="15745538" cy="7905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The Support Teams view can only view the registered users in a Users Custom Object but with a TRUE flag result which means the users that are in restricted mode. Support Teams are the people who will fix or review the users account. When you click the button Edit Details, you can see all details and edit them just like the admins permission. I'm using the apex class to update the Users' details.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1903724" y="1933676"/>
            <a:ext cx="13603740" cy="7731289"/>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Support Teams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Users Tab</a:t>
            </a:r>
          </a:p>
        </p:txBody>
      </p:sp>
      <p:sp>
        <p:nvSpPr>
          <p:cNvPr id="7" name="TextBox 6">
            <a:extLst>
              <a:ext uri="{FF2B5EF4-FFF2-40B4-BE49-F238E27FC236}">
                <a16:creationId xmlns:a16="http://schemas.microsoft.com/office/drawing/2014/main" id="{4B1C8D24-F754-4F7E-BDE7-E24B88069E1C}"/>
              </a:ext>
            </a:extLst>
          </p:cNvPr>
          <p:cNvSpPr txBox="1"/>
          <p:nvPr/>
        </p:nvSpPr>
        <p:spPr>
          <a:xfrm>
            <a:off x="475122" y="1105535"/>
            <a:ext cx="15745538" cy="790575"/>
          </a:xfrm>
          <a:prstGeom prst="rect">
            <a:avLst/>
          </a:prstGeom>
        </p:spPr>
        <p:txBody>
          <a:bodyPr lIns="0" tIns="0" rIns="0" bIns="0" rtlCol="0" anchor="t">
            <a:spAutoFit/>
          </a:bodyPr>
          <a:lstStyle/>
          <a:p>
            <a:pPr>
              <a:lnSpc>
                <a:spcPts val="2100"/>
              </a:lnSpc>
            </a:pPr>
            <a:r>
              <a:rPr lang="en-US" sz="1500" dirty="0">
                <a:solidFill>
                  <a:srgbClr val="000000"/>
                </a:solidFill>
                <a:latin typeface="Open Sans Light"/>
              </a:rPr>
              <a:t>Description: The Support Teams view can only view the registered users in a Users Custom Object but with a TRUE flag result which means the users that are in restricted mode. Support Teams are the people who will fix or review the users account. When you click the button Edit Details, you can see all details and edit them just like the admins permission. I'm using the apex class to update the Users' details.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705600" y="4229100"/>
            <a:ext cx="5257800" cy="503279"/>
          </a:xfrm>
          <a:prstGeom prst="rect">
            <a:avLst/>
          </a:prstGeom>
        </p:spPr>
        <p:txBody>
          <a:bodyPr wrap="square" lIns="0" tIns="0" rIns="0" bIns="0" rtlCol="0" anchor="t">
            <a:spAutoFit/>
          </a:bodyPr>
          <a:lstStyle/>
          <a:p>
            <a:pPr algn="ctr">
              <a:lnSpc>
                <a:spcPts val="4200"/>
              </a:lnSpc>
            </a:pPr>
            <a:r>
              <a:rPr lang="en-US" sz="3000" dirty="0" err="1">
                <a:solidFill>
                  <a:srgbClr val="003087"/>
                </a:solidFill>
                <a:latin typeface="Open Sans Bold"/>
              </a:rPr>
              <a:t>Paypal</a:t>
            </a:r>
            <a:r>
              <a:rPr lang="en-US" sz="3000" dirty="0">
                <a:solidFill>
                  <a:srgbClr val="003087"/>
                </a:solidFill>
                <a:latin typeface="Open Sans Bold"/>
              </a:rPr>
              <a:t> Users View</a:t>
            </a:r>
          </a:p>
        </p:txBody>
      </p:sp>
      <p:sp>
        <p:nvSpPr>
          <p:cNvPr id="7" name="TextBox 5">
            <a:extLst>
              <a:ext uri="{FF2B5EF4-FFF2-40B4-BE49-F238E27FC236}">
                <a16:creationId xmlns:a16="http://schemas.microsoft.com/office/drawing/2014/main" id="{4B695CC8-5FF5-4C88-A421-A72A78989F59}"/>
              </a:ext>
            </a:extLst>
          </p:cNvPr>
          <p:cNvSpPr txBox="1"/>
          <p:nvPr/>
        </p:nvSpPr>
        <p:spPr>
          <a:xfrm>
            <a:off x="7794153" y="4529439"/>
            <a:ext cx="2699693" cy="405880"/>
          </a:xfrm>
          <a:prstGeom prst="rect">
            <a:avLst/>
          </a:prstGeom>
        </p:spPr>
        <p:txBody>
          <a:bodyPr lIns="0" tIns="0" rIns="0" bIns="0" rtlCol="0" anchor="t">
            <a:spAutoFit/>
          </a:bodyPr>
          <a:lstStyle/>
          <a:p>
            <a:pPr algn="ctr">
              <a:lnSpc>
                <a:spcPts val="3640"/>
              </a:lnSpc>
            </a:pPr>
            <a:r>
              <a:rPr lang="en-US" dirty="0" err="1">
                <a:solidFill>
                  <a:srgbClr val="000000"/>
                </a:solidFill>
                <a:latin typeface="Open Sans Light"/>
              </a:rPr>
              <a:t>Paypal</a:t>
            </a:r>
            <a:r>
              <a:rPr lang="en-US" dirty="0">
                <a:solidFill>
                  <a:srgbClr val="000000"/>
                </a:solidFill>
                <a:latin typeface="Open Sans Light"/>
              </a:rPr>
              <a:t> App Clone</a:t>
            </a:r>
          </a:p>
        </p:txBody>
      </p:sp>
      <p:sp>
        <p:nvSpPr>
          <p:cNvPr id="5" name="TextBox 5">
            <a:extLst>
              <a:ext uri="{FF2B5EF4-FFF2-40B4-BE49-F238E27FC236}">
                <a16:creationId xmlns:a16="http://schemas.microsoft.com/office/drawing/2014/main" id="{149CB92C-E2A1-4BD2-A597-42C28FE8F468}"/>
              </a:ext>
            </a:extLst>
          </p:cNvPr>
          <p:cNvSpPr txBox="1"/>
          <p:nvPr/>
        </p:nvSpPr>
        <p:spPr>
          <a:xfrm>
            <a:off x="7794153" y="4799657"/>
            <a:ext cx="2699693" cy="405880"/>
          </a:xfrm>
          <a:prstGeom prst="rect">
            <a:avLst/>
          </a:prstGeom>
        </p:spPr>
        <p:txBody>
          <a:bodyPr lIns="0" tIns="0" rIns="0" bIns="0" rtlCol="0" anchor="t">
            <a:spAutoFit/>
          </a:bodyPr>
          <a:lstStyle/>
          <a:p>
            <a:pPr algn="ctr">
              <a:lnSpc>
                <a:spcPts val="3640"/>
              </a:lnSpc>
            </a:pPr>
            <a:r>
              <a:rPr lang="en-US" sz="1400" dirty="0">
                <a:solidFill>
                  <a:srgbClr val="000000"/>
                </a:solidFill>
                <a:latin typeface="Open Sans Light"/>
              </a:rPr>
              <a:t>User Object</a:t>
            </a:r>
          </a:p>
        </p:txBody>
      </p:sp>
    </p:spTree>
    <p:extLst>
      <p:ext uri="{BB962C8B-B14F-4D97-AF65-F5344CB8AC3E}">
        <p14:creationId xmlns:p14="http://schemas.microsoft.com/office/powerpoint/2010/main" val="2431363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787970" y="9258300"/>
            <a:ext cx="1027905" cy="813330"/>
          </a:xfrm>
          <a:prstGeom prst="rect">
            <a:avLst/>
          </a:prstGeom>
        </p:spPr>
      </p:pic>
      <p:pic>
        <p:nvPicPr>
          <p:cNvPr id="3" name="Picture 3"/>
          <p:cNvPicPr>
            <a:picLocks noChangeAspect="1"/>
          </p:cNvPicPr>
          <p:nvPr/>
        </p:nvPicPr>
        <p:blipFill>
          <a:blip r:embed="rId4"/>
          <a:srcRect/>
          <a:stretch>
            <a:fillRect/>
          </a:stretch>
        </p:blipFill>
        <p:spPr>
          <a:xfrm>
            <a:off x="2085979" y="1618909"/>
            <a:ext cx="14401163" cy="7847340"/>
          </a:xfrm>
          <a:prstGeom prst="rect">
            <a:avLst/>
          </a:prstGeom>
        </p:spPr>
      </p:pic>
      <p:sp>
        <p:nvSpPr>
          <p:cNvPr id="4" name="TextBox 4"/>
          <p:cNvSpPr txBox="1"/>
          <p:nvPr/>
        </p:nvSpPr>
        <p:spPr>
          <a:xfrm>
            <a:off x="475122" y="228601"/>
            <a:ext cx="4080856" cy="514349"/>
          </a:xfrm>
          <a:prstGeom prst="rect">
            <a:avLst/>
          </a:prstGeom>
        </p:spPr>
        <p:txBody>
          <a:bodyPr lIns="0" tIns="0" rIns="0" bIns="0" rtlCol="0" anchor="t">
            <a:spAutoFit/>
          </a:bodyPr>
          <a:lstStyle/>
          <a:p>
            <a:pPr>
              <a:lnSpc>
                <a:spcPts val="4200"/>
              </a:lnSpc>
            </a:pPr>
            <a:r>
              <a:rPr lang="en-US" sz="3000">
                <a:solidFill>
                  <a:srgbClr val="003087"/>
                </a:solidFill>
                <a:latin typeface="Open Sans Bold"/>
              </a:rPr>
              <a:t>Users View</a:t>
            </a:r>
          </a:p>
        </p:txBody>
      </p:sp>
      <p:sp>
        <p:nvSpPr>
          <p:cNvPr id="5" name="TextBox 5"/>
          <p:cNvSpPr txBox="1"/>
          <p:nvPr/>
        </p:nvSpPr>
        <p:spPr>
          <a:xfrm>
            <a:off x="475122" y="685800"/>
            <a:ext cx="2699693" cy="448310"/>
          </a:xfrm>
          <a:prstGeom prst="rect">
            <a:avLst/>
          </a:prstGeom>
        </p:spPr>
        <p:txBody>
          <a:bodyPr lIns="0" tIns="0" rIns="0" bIns="0" rtlCol="0" anchor="t">
            <a:spAutoFit/>
          </a:bodyPr>
          <a:lstStyle/>
          <a:p>
            <a:pPr>
              <a:lnSpc>
                <a:spcPts val="3640"/>
              </a:lnSpc>
            </a:pPr>
            <a:r>
              <a:rPr lang="en-US" sz="2600">
                <a:solidFill>
                  <a:srgbClr val="000000"/>
                </a:solidFill>
                <a:latin typeface="Open Sans Light"/>
              </a:rPr>
              <a:t>Users Tab</a:t>
            </a:r>
          </a:p>
        </p:txBody>
      </p:sp>
      <p:sp>
        <p:nvSpPr>
          <p:cNvPr id="6" name="TextBox 6"/>
          <p:cNvSpPr txBox="1"/>
          <p:nvPr/>
        </p:nvSpPr>
        <p:spPr>
          <a:xfrm>
            <a:off x="475122" y="1105535"/>
            <a:ext cx="14888284" cy="523875"/>
          </a:xfrm>
          <a:prstGeom prst="rect">
            <a:avLst/>
          </a:prstGeom>
        </p:spPr>
        <p:txBody>
          <a:bodyPr lIns="0" tIns="0" rIns="0" bIns="0" rtlCol="0" anchor="t">
            <a:spAutoFit/>
          </a:bodyPr>
          <a:lstStyle/>
          <a:p>
            <a:pPr>
              <a:lnSpc>
                <a:spcPts val="2100"/>
              </a:lnSpc>
            </a:pPr>
            <a:r>
              <a:rPr lang="en-US" sz="1500">
                <a:solidFill>
                  <a:srgbClr val="000000"/>
                </a:solidFill>
                <a:latin typeface="Open Sans Light"/>
              </a:rPr>
              <a:t>Description: As usual, a user can only create an account and is not able to see the back end. As per restrictions, users can only make one account. The Name and Email inputs are automatically populated with a duplicate rule where the users can not make more accounts with the same id or name.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1281</Words>
  <Application>Microsoft Office PowerPoint</Application>
  <PresentationFormat>Custom</PresentationFormat>
  <Paragraphs>119</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Calibri</vt:lpstr>
      <vt:lpstr>Hertical Smooth</vt:lpstr>
      <vt:lpstr>Open Sans Light</vt:lpstr>
      <vt:lpstr>Open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paypal clone</dc:title>
  <cp:lastModifiedBy>Juliet Nicanor</cp:lastModifiedBy>
  <cp:revision>8</cp:revision>
  <dcterms:created xsi:type="dcterms:W3CDTF">2006-08-16T00:00:00Z</dcterms:created>
  <dcterms:modified xsi:type="dcterms:W3CDTF">2022-08-10T07:01:33Z</dcterms:modified>
  <dc:identifier>DAFIYMU0T4s</dc:identifier>
</cp:coreProperties>
</file>